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handoutMasterIdLst>
    <p:handoutMasterId r:id="rId34"/>
  </p:handoutMasterIdLst>
  <p:sldIdLst>
    <p:sldId id="256" r:id="rId2"/>
    <p:sldId id="258" r:id="rId3"/>
    <p:sldId id="278" r:id="rId4"/>
    <p:sldId id="292" r:id="rId5"/>
    <p:sldId id="300" r:id="rId6"/>
    <p:sldId id="301" r:id="rId7"/>
    <p:sldId id="279" r:id="rId8"/>
    <p:sldId id="259" r:id="rId9"/>
    <p:sldId id="299" r:id="rId10"/>
    <p:sldId id="293" r:id="rId11"/>
    <p:sldId id="298" r:id="rId12"/>
    <p:sldId id="296" r:id="rId13"/>
    <p:sldId id="271" r:id="rId14"/>
    <p:sldId id="260" r:id="rId15"/>
    <p:sldId id="297" r:id="rId16"/>
    <p:sldId id="295" r:id="rId17"/>
    <p:sldId id="302" r:id="rId18"/>
    <p:sldId id="303" r:id="rId19"/>
    <p:sldId id="304" r:id="rId20"/>
    <p:sldId id="305" r:id="rId21"/>
    <p:sldId id="306" r:id="rId22"/>
    <p:sldId id="272" r:id="rId23"/>
    <p:sldId id="276" r:id="rId24"/>
    <p:sldId id="277" r:id="rId25"/>
    <p:sldId id="280" r:id="rId26"/>
    <p:sldId id="281" r:id="rId27"/>
    <p:sldId id="282" r:id="rId28"/>
    <p:sldId id="284" r:id="rId29"/>
    <p:sldId id="283" r:id="rId30"/>
    <p:sldId id="285" r:id="rId31"/>
    <p:sldId id="270" r:id="rId32"/>
    <p:sldId id="286"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7900"/>
    <a:srgbClr val="FF9900"/>
    <a:srgbClr val="CEDBE8"/>
    <a:srgbClr val="D2EBFF"/>
    <a:srgbClr val="C0D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4660"/>
  </p:normalViewPr>
  <p:slideViewPr>
    <p:cSldViewPr snapToGrid="0">
      <p:cViewPr varScale="1">
        <p:scale>
          <a:sx n="100" d="100"/>
          <a:sy n="100" d="100"/>
        </p:scale>
        <p:origin x="11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DC2EAA01-485F-4CF1-A6FB-2585FA95F936}" type="datetimeFigureOut">
              <a:rPr lang="en-US" smtClean="0"/>
              <a:t>1/31/2024</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C9BB8E9C-3FA4-4383-B3AB-5082506163DC}" type="slidenum">
              <a:rPr lang="en-US" smtClean="0"/>
              <a:t>‹#›</a:t>
            </a:fld>
            <a:endParaRPr lang="en-US"/>
          </a:p>
        </p:txBody>
      </p:sp>
    </p:spTree>
    <p:extLst>
      <p:ext uri="{BB962C8B-B14F-4D97-AF65-F5344CB8AC3E}">
        <p14:creationId xmlns:p14="http://schemas.microsoft.com/office/powerpoint/2010/main" val="14439179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AFFB9B-9FB8-469E-96F9-4D32314110B6}"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73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707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1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0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67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35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717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91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681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097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5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35BB1C6-BF8F-4481-8AB2-603A1C8A906A}" type="datetimeFigureOut">
              <a:rPr lang="en-US" smtClean="0"/>
              <a:t>1/31/2024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1083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valdivia.stephanie@newton.k12.ga.us" TargetMode="External"/><Relationship Id="rId2" Type="http://schemas.openxmlformats.org/officeDocument/2006/relationships/hyperlink" Target="mailto:gammans.brenda@newton.k12.ga.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418" y="4597827"/>
            <a:ext cx="8438431" cy="2044513"/>
          </a:xfrm>
        </p:spPr>
        <p:txBody>
          <a:bodyPr>
            <a:normAutofit/>
          </a:bodyPr>
          <a:lstStyle/>
          <a:p>
            <a:pPr algn="l"/>
            <a:r>
              <a:rPr lang="en-US" sz="4000" b="1" dirty="0">
                <a:solidFill>
                  <a:schemeClr val="tx1"/>
                </a:solidFill>
              </a:rPr>
              <a:t>Oak Hill Elementary School</a:t>
            </a:r>
            <a:br>
              <a:rPr lang="en-US" sz="4000" b="1" dirty="0"/>
            </a:br>
            <a:r>
              <a:rPr lang="en-US" sz="4000" b="1" dirty="0"/>
              <a:t>Title I stakeholders’ input &amp; Revision MEETING</a:t>
            </a:r>
          </a:p>
        </p:txBody>
      </p:sp>
      <p:sp>
        <p:nvSpPr>
          <p:cNvPr id="3" name="Subtitle 2"/>
          <p:cNvSpPr>
            <a:spLocks noGrp="1"/>
          </p:cNvSpPr>
          <p:nvPr>
            <p:ph type="subTitle" idx="1"/>
          </p:nvPr>
        </p:nvSpPr>
        <p:spPr/>
        <p:txBody>
          <a:bodyPr/>
          <a:lstStyle/>
          <a:p>
            <a:r>
              <a:rPr lang="en-US" b="1" dirty="0">
                <a:solidFill>
                  <a:schemeClr val="tx1"/>
                </a:solidFill>
              </a:rPr>
              <a:t>March 14, 2024</a:t>
            </a:r>
          </a:p>
          <a:p>
            <a:r>
              <a:rPr lang="en-US" b="1" dirty="0">
                <a:solidFill>
                  <a:schemeClr val="tx1"/>
                </a:solidFill>
              </a:rPr>
              <a:t>7:30AM/2:30PM/6:00PM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6225" y="476250"/>
            <a:ext cx="3590925" cy="3590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3016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88166"/>
          </a:xfrm>
          <a:solidFill>
            <a:schemeClr val="accent5">
              <a:lumMod val="75000"/>
            </a:schemeClr>
          </a:solidFill>
        </p:spPr>
        <p:txBody>
          <a:bodyPr>
            <a:normAutofit fontScale="90000"/>
          </a:bodyPr>
          <a:lstStyle/>
          <a:p>
            <a:r>
              <a:rPr lang="en-US" dirty="0">
                <a:solidFill>
                  <a:schemeClr val="bg1"/>
                </a:solidFill>
              </a:rPr>
              <a:t>School parent and </a:t>
            </a:r>
            <a:r>
              <a:rPr lang="en-US">
                <a:solidFill>
                  <a:schemeClr val="bg1"/>
                </a:solidFill>
              </a:rPr>
              <a:t>family engagement </a:t>
            </a:r>
            <a:r>
              <a:rPr lang="en-US" dirty="0">
                <a:solidFill>
                  <a:schemeClr val="bg1"/>
                </a:solidFill>
              </a:rPr>
              <a:t>policy </a:t>
            </a:r>
          </a:p>
        </p:txBody>
      </p:sp>
      <p:pic>
        <p:nvPicPr>
          <p:cNvPr id="5" name="Picture 4">
            <a:extLst>
              <a:ext uri="{FF2B5EF4-FFF2-40B4-BE49-F238E27FC236}">
                <a16:creationId xmlns:a16="http://schemas.microsoft.com/office/drawing/2014/main" id="{FF74B79F-7F5C-65E3-3C1F-2F67361F9216}"/>
              </a:ext>
            </a:extLst>
          </p:cNvPr>
          <p:cNvPicPr>
            <a:picLocks noChangeAspect="1"/>
          </p:cNvPicPr>
          <p:nvPr/>
        </p:nvPicPr>
        <p:blipFill>
          <a:blip r:embed="rId2"/>
          <a:stretch>
            <a:fillRect/>
          </a:stretch>
        </p:blipFill>
        <p:spPr>
          <a:xfrm>
            <a:off x="1676400" y="1669408"/>
            <a:ext cx="7006319" cy="5188591"/>
          </a:xfrm>
          <a:prstGeom prst="rect">
            <a:avLst/>
          </a:prstGeom>
        </p:spPr>
      </p:pic>
    </p:spTree>
    <p:extLst>
      <p:ext uri="{BB962C8B-B14F-4D97-AF65-F5344CB8AC3E}">
        <p14:creationId xmlns:p14="http://schemas.microsoft.com/office/powerpoint/2010/main" val="349877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88166"/>
          </a:xfrm>
          <a:solidFill>
            <a:schemeClr val="accent5">
              <a:lumMod val="75000"/>
            </a:schemeClr>
          </a:solidFill>
        </p:spPr>
        <p:txBody>
          <a:bodyPr>
            <a:normAutofit fontScale="90000"/>
          </a:bodyPr>
          <a:lstStyle/>
          <a:p>
            <a:r>
              <a:rPr lang="en-US" dirty="0">
                <a:solidFill>
                  <a:schemeClr val="bg1"/>
                </a:solidFill>
              </a:rPr>
              <a:t>School parent and </a:t>
            </a:r>
            <a:r>
              <a:rPr lang="en-US">
                <a:solidFill>
                  <a:schemeClr val="bg1"/>
                </a:solidFill>
              </a:rPr>
              <a:t>family engagement </a:t>
            </a:r>
            <a:r>
              <a:rPr lang="en-US" dirty="0">
                <a:solidFill>
                  <a:schemeClr val="bg1"/>
                </a:solidFill>
              </a:rPr>
              <a:t>policy </a:t>
            </a:r>
          </a:p>
        </p:txBody>
      </p:sp>
      <p:pic>
        <p:nvPicPr>
          <p:cNvPr id="4" name="Picture 3">
            <a:extLst>
              <a:ext uri="{FF2B5EF4-FFF2-40B4-BE49-F238E27FC236}">
                <a16:creationId xmlns:a16="http://schemas.microsoft.com/office/drawing/2014/main" id="{8F638980-F2A4-7634-08BE-E6C5A78AB6FA}"/>
              </a:ext>
            </a:extLst>
          </p:cNvPr>
          <p:cNvPicPr>
            <a:picLocks noChangeAspect="1"/>
          </p:cNvPicPr>
          <p:nvPr/>
        </p:nvPicPr>
        <p:blipFill>
          <a:blip r:embed="rId2"/>
          <a:stretch>
            <a:fillRect/>
          </a:stretch>
        </p:blipFill>
        <p:spPr>
          <a:xfrm>
            <a:off x="2257425" y="1666874"/>
            <a:ext cx="6296380" cy="5191125"/>
          </a:xfrm>
          <a:prstGeom prst="rect">
            <a:avLst/>
          </a:prstGeom>
        </p:spPr>
      </p:pic>
    </p:spTree>
    <p:extLst>
      <p:ext uri="{BB962C8B-B14F-4D97-AF65-F5344CB8AC3E}">
        <p14:creationId xmlns:p14="http://schemas.microsoft.com/office/powerpoint/2010/main" val="333085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88166"/>
          </a:xfrm>
          <a:solidFill>
            <a:schemeClr val="accent5">
              <a:lumMod val="75000"/>
            </a:schemeClr>
          </a:solidFill>
        </p:spPr>
        <p:txBody>
          <a:bodyPr>
            <a:normAutofit fontScale="90000"/>
          </a:bodyPr>
          <a:lstStyle/>
          <a:p>
            <a:r>
              <a:rPr lang="en-US" dirty="0">
                <a:solidFill>
                  <a:schemeClr val="bg1"/>
                </a:solidFill>
              </a:rPr>
              <a:t>School parent and </a:t>
            </a:r>
            <a:r>
              <a:rPr lang="en-US">
                <a:solidFill>
                  <a:schemeClr val="bg1"/>
                </a:solidFill>
              </a:rPr>
              <a:t>family engagement </a:t>
            </a:r>
            <a:r>
              <a:rPr lang="en-US" dirty="0">
                <a:solidFill>
                  <a:schemeClr val="bg1"/>
                </a:solidFill>
              </a:rPr>
              <a:t>policy </a:t>
            </a:r>
          </a:p>
        </p:txBody>
      </p:sp>
      <p:pic>
        <p:nvPicPr>
          <p:cNvPr id="4" name="Picture 3">
            <a:extLst>
              <a:ext uri="{FF2B5EF4-FFF2-40B4-BE49-F238E27FC236}">
                <a16:creationId xmlns:a16="http://schemas.microsoft.com/office/drawing/2014/main" id="{C607D878-3721-DB8E-6C1B-47B4F685C145}"/>
              </a:ext>
            </a:extLst>
          </p:cNvPr>
          <p:cNvPicPr>
            <a:picLocks noChangeAspect="1"/>
          </p:cNvPicPr>
          <p:nvPr/>
        </p:nvPicPr>
        <p:blipFill>
          <a:blip r:embed="rId2"/>
          <a:stretch>
            <a:fillRect/>
          </a:stretch>
        </p:blipFill>
        <p:spPr>
          <a:xfrm>
            <a:off x="2247900" y="1571624"/>
            <a:ext cx="6428779" cy="5286375"/>
          </a:xfrm>
          <a:prstGeom prst="rect">
            <a:avLst/>
          </a:prstGeom>
        </p:spPr>
      </p:pic>
    </p:spTree>
    <p:extLst>
      <p:ext uri="{BB962C8B-B14F-4D97-AF65-F5344CB8AC3E}">
        <p14:creationId xmlns:p14="http://schemas.microsoft.com/office/powerpoint/2010/main" val="338963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75000"/>
            </a:schemeClr>
          </a:solidFill>
        </p:spPr>
        <p:txBody>
          <a:bodyPr/>
          <a:lstStyle/>
          <a:p>
            <a:r>
              <a:rPr lang="en-US" dirty="0">
                <a:solidFill>
                  <a:schemeClr val="bg1"/>
                </a:solidFill>
              </a:rPr>
              <a:t>Your input on district and school engagement policies</a:t>
            </a:r>
          </a:p>
        </p:txBody>
      </p:sp>
      <p:pic>
        <p:nvPicPr>
          <p:cNvPr id="4" name="Content Placeholder 3"/>
          <p:cNvPicPr>
            <a:picLocks noGrp="1" noChangeAspect="1"/>
          </p:cNvPicPr>
          <p:nvPr>
            <p:ph idx="1"/>
          </p:nvPr>
        </p:nvPicPr>
        <p:blipFill>
          <a:blip r:embed="rId2">
            <a:duotone>
              <a:prstClr val="black"/>
              <a:schemeClr val="bg2">
                <a:lumMod val="90000"/>
                <a:tint val="45000"/>
                <a:satMod val="400000"/>
              </a:schemeClr>
            </a:duotone>
          </a:blip>
          <a:stretch>
            <a:fillRect/>
          </a:stretch>
        </p:blipFill>
        <p:spPr>
          <a:xfrm>
            <a:off x="1902714" y="2170557"/>
            <a:ext cx="7962900" cy="2801937"/>
          </a:xfrm>
          <a:prstGeom prst="rect">
            <a:avLst/>
          </a:prstGeom>
        </p:spPr>
      </p:pic>
    </p:spTree>
    <p:extLst>
      <p:ext uri="{BB962C8B-B14F-4D97-AF65-F5344CB8AC3E}">
        <p14:creationId xmlns:p14="http://schemas.microsoft.com/office/powerpoint/2010/main" val="219252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5494"/>
            <a:ext cx="10396882" cy="1151965"/>
          </a:xfrm>
          <a:solidFill>
            <a:schemeClr val="accent3">
              <a:lumMod val="50000"/>
            </a:schemeClr>
          </a:solidFill>
        </p:spPr>
        <p:txBody>
          <a:bodyPr>
            <a:normAutofit/>
          </a:bodyPr>
          <a:lstStyle/>
          <a:p>
            <a:r>
              <a:rPr lang="en-US" b="1" dirty="0">
                <a:solidFill>
                  <a:schemeClr val="bg1"/>
                </a:solidFill>
              </a:rPr>
              <a:t>School-parent compact-what is it?</a:t>
            </a:r>
          </a:p>
        </p:txBody>
      </p:sp>
      <p:sp>
        <p:nvSpPr>
          <p:cNvPr id="3" name="Content Placeholder 2"/>
          <p:cNvSpPr>
            <a:spLocks noGrp="1"/>
          </p:cNvSpPr>
          <p:nvPr>
            <p:ph idx="1"/>
          </p:nvPr>
        </p:nvSpPr>
        <p:spPr/>
        <p:txBody>
          <a:bodyPr>
            <a:noAutofit/>
          </a:bodyPr>
          <a:lstStyle/>
          <a:p>
            <a:r>
              <a:rPr lang="en-US" sz="3600" b="1" dirty="0"/>
              <a:t>A school-parent compact is an agreement that parents, students, and teachers develop together.  It explains how parents and teachers work together to ensure all students receive the support they need to reach and exceed grade level academic standards</a:t>
            </a:r>
            <a:r>
              <a:rPr lang="en-US" sz="3600" dirty="0"/>
              <a:t>.</a:t>
            </a:r>
          </a:p>
        </p:txBody>
      </p:sp>
    </p:spTree>
    <p:extLst>
      <p:ext uri="{BB962C8B-B14F-4D97-AF65-F5344CB8AC3E}">
        <p14:creationId xmlns:p14="http://schemas.microsoft.com/office/powerpoint/2010/main" val="273937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5494"/>
            <a:ext cx="10396882" cy="1151965"/>
          </a:xfrm>
          <a:solidFill>
            <a:schemeClr val="accent3">
              <a:lumMod val="50000"/>
            </a:schemeClr>
          </a:solidFill>
        </p:spPr>
        <p:txBody>
          <a:bodyPr>
            <a:normAutofit/>
          </a:bodyPr>
          <a:lstStyle/>
          <a:p>
            <a:r>
              <a:rPr lang="en-US" b="1" dirty="0">
                <a:solidFill>
                  <a:schemeClr val="bg1"/>
                </a:solidFill>
              </a:rPr>
              <a:t>School-parent compact 2023-2024</a:t>
            </a:r>
          </a:p>
        </p:txBody>
      </p:sp>
      <p:pic>
        <p:nvPicPr>
          <p:cNvPr id="4" name="Picture 3">
            <a:extLst>
              <a:ext uri="{FF2B5EF4-FFF2-40B4-BE49-F238E27FC236}">
                <a16:creationId xmlns:a16="http://schemas.microsoft.com/office/drawing/2014/main" id="{161E42BC-69B6-1EC6-A332-AC202F1C9AC2}"/>
              </a:ext>
            </a:extLst>
          </p:cNvPr>
          <p:cNvPicPr>
            <a:picLocks noChangeAspect="1"/>
          </p:cNvPicPr>
          <p:nvPr/>
        </p:nvPicPr>
        <p:blipFill>
          <a:blip r:embed="rId2"/>
          <a:stretch>
            <a:fillRect/>
          </a:stretch>
        </p:blipFill>
        <p:spPr>
          <a:xfrm>
            <a:off x="2154621" y="1607458"/>
            <a:ext cx="6495269" cy="5250541"/>
          </a:xfrm>
          <a:prstGeom prst="rect">
            <a:avLst/>
          </a:prstGeom>
        </p:spPr>
      </p:pic>
    </p:spTree>
    <p:extLst>
      <p:ext uri="{BB962C8B-B14F-4D97-AF65-F5344CB8AC3E}">
        <p14:creationId xmlns:p14="http://schemas.microsoft.com/office/powerpoint/2010/main" val="113536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40271"/>
            <a:ext cx="9720072" cy="1499616"/>
          </a:xfrm>
          <a:solidFill>
            <a:schemeClr val="accent3">
              <a:lumMod val="50000"/>
            </a:schemeClr>
          </a:solidFill>
        </p:spPr>
        <p:txBody>
          <a:bodyPr>
            <a:normAutofit/>
          </a:bodyPr>
          <a:lstStyle/>
          <a:p>
            <a:r>
              <a:rPr lang="en-US" dirty="0">
                <a:solidFill>
                  <a:schemeClr val="bg1"/>
                </a:solidFill>
              </a:rPr>
              <a:t>School-Parent Compacts Responsibilities and Focus Areas 2023-2024</a:t>
            </a:r>
          </a:p>
        </p:txBody>
      </p:sp>
      <p:pic>
        <p:nvPicPr>
          <p:cNvPr id="5" name="Picture 4">
            <a:extLst>
              <a:ext uri="{FF2B5EF4-FFF2-40B4-BE49-F238E27FC236}">
                <a16:creationId xmlns:a16="http://schemas.microsoft.com/office/drawing/2014/main" id="{E97F5E36-9CFA-066D-1792-1CC6C41E270B}"/>
              </a:ext>
            </a:extLst>
          </p:cNvPr>
          <p:cNvPicPr>
            <a:picLocks noChangeAspect="1"/>
          </p:cNvPicPr>
          <p:nvPr/>
        </p:nvPicPr>
        <p:blipFill>
          <a:blip r:embed="rId2"/>
          <a:stretch>
            <a:fillRect/>
          </a:stretch>
        </p:blipFill>
        <p:spPr>
          <a:xfrm>
            <a:off x="1669473" y="1539886"/>
            <a:ext cx="6998277" cy="5318113"/>
          </a:xfrm>
          <a:prstGeom prst="rect">
            <a:avLst/>
          </a:prstGeom>
        </p:spPr>
      </p:pic>
    </p:spTree>
    <p:extLst>
      <p:ext uri="{BB962C8B-B14F-4D97-AF65-F5344CB8AC3E}">
        <p14:creationId xmlns:p14="http://schemas.microsoft.com/office/powerpoint/2010/main" val="30907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40271"/>
            <a:ext cx="9720072" cy="1499616"/>
          </a:xfrm>
          <a:solidFill>
            <a:schemeClr val="accent3">
              <a:lumMod val="50000"/>
            </a:schemeClr>
          </a:solidFill>
        </p:spPr>
        <p:txBody>
          <a:bodyPr>
            <a:normAutofit/>
          </a:bodyPr>
          <a:lstStyle/>
          <a:p>
            <a:r>
              <a:rPr lang="en-US" dirty="0">
                <a:solidFill>
                  <a:schemeClr val="bg1"/>
                </a:solidFill>
              </a:rPr>
              <a:t>School-Parent Compacts Responsibilities and Focus Areas 2023-2024</a:t>
            </a:r>
          </a:p>
        </p:txBody>
      </p:sp>
      <p:pic>
        <p:nvPicPr>
          <p:cNvPr id="4" name="Picture 3">
            <a:extLst>
              <a:ext uri="{FF2B5EF4-FFF2-40B4-BE49-F238E27FC236}">
                <a16:creationId xmlns:a16="http://schemas.microsoft.com/office/drawing/2014/main" id="{8182728F-6910-310F-A42C-6120BF4E676B}"/>
              </a:ext>
            </a:extLst>
          </p:cNvPr>
          <p:cNvPicPr>
            <a:picLocks noChangeAspect="1"/>
          </p:cNvPicPr>
          <p:nvPr/>
        </p:nvPicPr>
        <p:blipFill>
          <a:blip r:embed="rId2"/>
          <a:stretch>
            <a:fillRect/>
          </a:stretch>
        </p:blipFill>
        <p:spPr>
          <a:xfrm>
            <a:off x="1187669" y="1539886"/>
            <a:ext cx="8481848" cy="5318113"/>
          </a:xfrm>
          <a:prstGeom prst="rect">
            <a:avLst/>
          </a:prstGeom>
        </p:spPr>
      </p:pic>
    </p:spTree>
    <p:extLst>
      <p:ext uri="{BB962C8B-B14F-4D97-AF65-F5344CB8AC3E}">
        <p14:creationId xmlns:p14="http://schemas.microsoft.com/office/powerpoint/2010/main" val="83586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40271"/>
            <a:ext cx="9720072" cy="1499616"/>
          </a:xfrm>
          <a:solidFill>
            <a:schemeClr val="accent3">
              <a:lumMod val="50000"/>
            </a:schemeClr>
          </a:solidFill>
        </p:spPr>
        <p:txBody>
          <a:bodyPr>
            <a:normAutofit/>
          </a:bodyPr>
          <a:lstStyle/>
          <a:p>
            <a:r>
              <a:rPr lang="en-US" dirty="0">
                <a:solidFill>
                  <a:schemeClr val="bg1"/>
                </a:solidFill>
              </a:rPr>
              <a:t>School-Parent Compacts Responsibilities and Focus Areas 2023-2024</a:t>
            </a:r>
          </a:p>
        </p:txBody>
      </p:sp>
      <p:pic>
        <p:nvPicPr>
          <p:cNvPr id="4" name="Picture 3">
            <a:extLst>
              <a:ext uri="{FF2B5EF4-FFF2-40B4-BE49-F238E27FC236}">
                <a16:creationId xmlns:a16="http://schemas.microsoft.com/office/drawing/2014/main" id="{546A3CA4-3216-4D15-BE71-20B1107975F5}"/>
              </a:ext>
            </a:extLst>
          </p:cNvPr>
          <p:cNvPicPr>
            <a:picLocks noChangeAspect="1"/>
          </p:cNvPicPr>
          <p:nvPr/>
        </p:nvPicPr>
        <p:blipFill>
          <a:blip r:embed="rId2"/>
          <a:stretch>
            <a:fillRect/>
          </a:stretch>
        </p:blipFill>
        <p:spPr>
          <a:xfrm>
            <a:off x="1669473" y="1539886"/>
            <a:ext cx="7579630" cy="5318113"/>
          </a:xfrm>
          <a:prstGeom prst="rect">
            <a:avLst/>
          </a:prstGeom>
        </p:spPr>
      </p:pic>
    </p:spTree>
    <p:extLst>
      <p:ext uri="{BB962C8B-B14F-4D97-AF65-F5344CB8AC3E}">
        <p14:creationId xmlns:p14="http://schemas.microsoft.com/office/powerpoint/2010/main" val="100447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40271"/>
            <a:ext cx="9720072" cy="1499616"/>
          </a:xfrm>
          <a:solidFill>
            <a:schemeClr val="accent3">
              <a:lumMod val="50000"/>
            </a:schemeClr>
          </a:solidFill>
        </p:spPr>
        <p:txBody>
          <a:bodyPr>
            <a:normAutofit/>
          </a:bodyPr>
          <a:lstStyle/>
          <a:p>
            <a:r>
              <a:rPr lang="en-US" dirty="0">
                <a:solidFill>
                  <a:schemeClr val="bg1"/>
                </a:solidFill>
              </a:rPr>
              <a:t>School-Parent Compacts Responsibilities and Focus Areas 2023-2024</a:t>
            </a:r>
          </a:p>
        </p:txBody>
      </p:sp>
      <p:pic>
        <p:nvPicPr>
          <p:cNvPr id="4" name="Picture 3">
            <a:extLst>
              <a:ext uri="{FF2B5EF4-FFF2-40B4-BE49-F238E27FC236}">
                <a16:creationId xmlns:a16="http://schemas.microsoft.com/office/drawing/2014/main" id="{89AD64F0-571F-A343-1A3D-5161AB9E9B02}"/>
              </a:ext>
            </a:extLst>
          </p:cNvPr>
          <p:cNvPicPr>
            <a:picLocks noChangeAspect="1"/>
          </p:cNvPicPr>
          <p:nvPr/>
        </p:nvPicPr>
        <p:blipFill>
          <a:blip r:embed="rId2"/>
          <a:stretch>
            <a:fillRect/>
          </a:stretch>
        </p:blipFill>
        <p:spPr>
          <a:xfrm>
            <a:off x="1797269" y="1539886"/>
            <a:ext cx="7641021" cy="5318113"/>
          </a:xfrm>
          <a:prstGeom prst="rect">
            <a:avLst/>
          </a:prstGeom>
        </p:spPr>
      </p:pic>
    </p:spTree>
    <p:extLst>
      <p:ext uri="{BB962C8B-B14F-4D97-AF65-F5344CB8AC3E}">
        <p14:creationId xmlns:p14="http://schemas.microsoft.com/office/powerpoint/2010/main" val="175650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949" y="540834"/>
            <a:ext cx="10396882" cy="1151965"/>
          </a:xfrm>
        </p:spPr>
        <p:txBody>
          <a:bodyPr/>
          <a:lstStyle/>
          <a:p>
            <a:r>
              <a:rPr lang="en-US" b="1" dirty="0"/>
              <a:t>Purpose of our meeting</a:t>
            </a:r>
          </a:p>
        </p:txBody>
      </p:sp>
      <p:sp>
        <p:nvSpPr>
          <p:cNvPr id="3" name="Content Placeholder 2"/>
          <p:cNvSpPr>
            <a:spLocks noGrp="1"/>
          </p:cNvSpPr>
          <p:nvPr>
            <p:ph idx="1"/>
          </p:nvPr>
        </p:nvSpPr>
        <p:spPr>
          <a:xfrm>
            <a:off x="957220" y="1692798"/>
            <a:ext cx="9720073" cy="4793377"/>
          </a:xfrm>
        </p:spPr>
        <p:txBody>
          <a:bodyPr>
            <a:noAutofit/>
          </a:bodyPr>
          <a:lstStyle/>
          <a:p>
            <a:r>
              <a:rPr lang="en-US" sz="3600" b="1" dirty="0"/>
              <a:t>Give all stakeholders the opportunity to provide input on</a:t>
            </a:r>
          </a:p>
          <a:p>
            <a:pPr lvl="1"/>
            <a:r>
              <a:rPr lang="en-US" sz="3600" b="1" dirty="0"/>
              <a:t>Title I Schoolwide plan</a:t>
            </a:r>
          </a:p>
          <a:p>
            <a:pPr lvl="1"/>
            <a:r>
              <a:rPr lang="en-US" sz="3600" b="1" dirty="0"/>
              <a:t>Parent and Family Engagement Policy </a:t>
            </a:r>
            <a:r>
              <a:rPr lang="en-US" b="1" dirty="0"/>
              <a:t>(School and District)</a:t>
            </a:r>
          </a:p>
          <a:p>
            <a:pPr lvl="1"/>
            <a:r>
              <a:rPr lang="en-US" sz="3600" b="1" dirty="0"/>
              <a:t>School-Parent Compact</a:t>
            </a:r>
          </a:p>
          <a:p>
            <a:pPr lvl="1"/>
            <a:r>
              <a:rPr lang="en-US" sz="3600" b="1" dirty="0"/>
              <a:t>Building Staff Capacity</a:t>
            </a:r>
          </a:p>
          <a:p>
            <a:pPr lvl="1"/>
            <a:r>
              <a:rPr lang="en-US" sz="3600" b="1" dirty="0"/>
              <a:t>Reservations of Funds</a:t>
            </a:r>
          </a:p>
          <a:p>
            <a:pPr lvl="1"/>
            <a:r>
              <a:rPr lang="en-US" sz="3600" b="1" dirty="0"/>
              <a:t>Comprehensive LEA Improvement Plan (CLIP)</a:t>
            </a:r>
          </a:p>
          <a:p>
            <a:pPr lvl="1"/>
            <a:endParaRPr lang="en-US" sz="3600" b="1" dirty="0"/>
          </a:p>
        </p:txBody>
      </p:sp>
    </p:spTree>
    <p:extLst>
      <p:ext uri="{BB962C8B-B14F-4D97-AF65-F5344CB8AC3E}">
        <p14:creationId xmlns:p14="http://schemas.microsoft.com/office/powerpoint/2010/main" val="281154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40271"/>
            <a:ext cx="9720072" cy="1499616"/>
          </a:xfrm>
          <a:solidFill>
            <a:schemeClr val="accent3">
              <a:lumMod val="50000"/>
            </a:schemeClr>
          </a:solidFill>
        </p:spPr>
        <p:txBody>
          <a:bodyPr>
            <a:normAutofit/>
          </a:bodyPr>
          <a:lstStyle/>
          <a:p>
            <a:r>
              <a:rPr lang="en-US" dirty="0">
                <a:solidFill>
                  <a:schemeClr val="bg1"/>
                </a:solidFill>
              </a:rPr>
              <a:t>School-Parent Compacts Responsibilities and Focus Areas 2023-2024</a:t>
            </a:r>
          </a:p>
        </p:txBody>
      </p:sp>
      <p:pic>
        <p:nvPicPr>
          <p:cNvPr id="4" name="Picture 3">
            <a:extLst>
              <a:ext uri="{FF2B5EF4-FFF2-40B4-BE49-F238E27FC236}">
                <a16:creationId xmlns:a16="http://schemas.microsoft.com/office/drawing/2014/main" id="{80A5CFAD-4F2F-5F3B-C9A6-292BDBB7BFB7}"/>
              </a:ext>
            </a:extLst>
          </p:cNvPr>
          <p:cNvPicPr>
            <a:picLocks noChangeAspect="1"/>
          </p:cNvPicPr>
          <p:nvPr/>
        </p:nvPicPr>
        <p:blipFill>
          <a:blip r:embed="rId2"/>
          <a:stretch>
            <a:fillRect/>
          </a:stretch>
        </p:blipFill>
        <p:spPr>
          <a:xfrm>
            <a:off x="1669473" y="1539886"/>
            <a:ext cx="7884430" cy="5318113"/>
          </a:xfrm>
          <a:prstGeom prst="rect">
            <a:avLst/>
          </a:prstGeom>
        </p:spPr>
      </p:pic>
    </p:spTree>
    <p:extLst>
      <p:ext uri="{BB962C8B-B14F-4D97-AF65-F5344CB8AC3E}">
        <p14:creationId xmlns:p14="http://schemas.microsoft.com/office/powerpoint/2010/main" val="213479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40271"/>
            <a:ext cx="9720072" cy="1499616"/>
          </a:xfrm>
          <a:solidFill>
            <a:schemeClr val="accent3">
              <a:lumMod val="50000"/>
            </a:schemeClr>
          </a:solidFill>
        </p:spPr>
        <p:txBody>
          <a:bodyPr>
            <a:normAutofit/>
          </a:bodyPr>
          <a:lstStyle/>
          <a:p>
            <a:r>
              <a:rPr lang="en-US" dirty="0">
                <a:solidFill>
                  <a:schemeClr val="bg1"/>
                </a:solidFill>
              </a:rPr>
              <a:t>School-Parent Compacts Responsibilities and Focus Areas 2023-2024</a:t>
            </a:r>
          </a:p>
        </p:txBody>
      </p:sp>
      <p:pic>
        <p:nvPicPr>
          <p:cNvPr id="5" name="Picture 4">
            <a:extLst>
              <a:ext uri="{FF2B5EF4-FFF2-40B4-BE49-F238E27FC236}">
                <a16:creationId xmlns:a16="http://schemas.microsoft.com/office/drawing/2014/main" id="{8D579CD7-6844-46B0-E036-CFA160D68141}"/>
              </a:ext>
            </a:extLst>
          </p:cNvPr>
          <p:cNvPicPr>
            <a:picLocks noChangeAspect="1"/>
          </p:cNvPicPr>
          <p:nvPr/>
        </p:nvPicPr>
        <p:blipFill>
          <a:blip r:embed="rId2"/>
          <a:stretch>
            <a:fillRect/>
          </a:stretch>
        </p:blipFill>
        <p:spPr>
          <a:xfrm>
            <a:off x="1669473" y="1539886"/>
            <a:ext cx="7558609" cy="5318113"/>
          </a:xfrm>
          <a:prstGeom prst="rect">
            <a:avLst/>
          </a:prstGeom>
        </p:spPr>
      </p:pic>
    </p:spTree>
    <p:extLst>
      <p:ext uri="{BB962C8B-B14F-4D97-AF65-F5344CB8AC3E}">
        <p14:creationId xmlns:p14="http://schemas.microsoft.com/office/powerpoint/2010/main" val="124777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32748"/>
          </a:xfrm>
          <a:solidFill>
            <a:schemeClr val="accent3">
              <a:lumMod val="50000"/>
            </a:schemeClr>
          </a:solidFill>
        </p:spPr>
        <p:txBody>
          <a:bodyPr/>
          <a:lstStyle/>
          <a:p>
            <a:r>
              <a:rPr lang="en-US" dirty="0"/>
              <a:t>Your input on our school-parent compact</a:t>
            </a:r>
          </a:p>
        </p:txBody>
      </p:sp>
      <p:pic>
        <p:nvPicPr>
          <p:cNvPr id="6" name="Picture 5"/>
          <p:cNvPicPr>
            <a:picLocks noChangeAspect="1"/>
          </p:cNvPicPr>
          <p:nvPr/>
        </p:nvPicPr>
        <p:blipFill>
          <a:blip r:embed="rId2"/>
          <a:stretch>
            <a:fillRect/>
          </a:stretch>
        </p:blipFill>
        <p:spPr>
          <a:xfrm>
            <a:off x="1024128" y="1717964"/>
            <a:ext cx="5067888" cy="2744515"/>
          </a:xfrm>
          <a:prstGeom prst="rect">
            <a:avLst/>
          </a:prstGeom>
        </p:spPr>
      </p:pic>
      <p:pic>
        <p:nvPicPr>
          <p:cNvPr id="7" name="Picture 6"/>
          <p:cNvPicPr>
            <a:picLocks noChangeAspect="1"/>
          </p:cNvPicPr>
          <p:nvPr/>
        </p:nvPicPr>
        <p:blipFill>
          <a:blip r:embed="rId3"/>
          <a:stretch>
            <a:fillRect/>
          </a:stretch>
        </p:blipFill>
        <p:spPr>
          <a:xfrm>
            <a:off x="932005" y="4738688"/>
            <a:ext cx="7051493" cy="1888403"/>
          </a:xfrm>
          <a:prstGeom prst="rect">
            <a:avLst/>
          </a:prstGeom>
        </p:spPr>
      </p:pic>
    </p:spTree>
    <p:extLst>
      <p:ext uri="{BB962C8B-B14F-4D97-AF65-F5344CB8AC3E}">
        <p14:creationId xmlns:p14="http://schemas.microsoft.com/office/powerpoint/2010/main" val="354998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7900"/>
          </a:solidFill>
        </p:spPr>
        <p:txBody>
          <a:bodyPr/>
          <a:lstStyle/>
          <a:p>
            <a:r>
              <a:rPr lang="en-US" b="1" dirty="0">
                <a:solidFill>
                  <a:schemeClr val="bg1"/>
                </a:solidFill>
              </a:rPr>
              <a:t>Building Staff Capacity-What is it?</a:t>
            </a:r>
            <a:endParaRPr lang="en-US" dirty="0">
              <a:solidFill>
                <a:schemeClr val="bg1"/>
              </a:solidFill>
            </a:endParaRPr>
          </a:p>
        </p:txBody>
      </p:sp>
      <p:sp>
        <p:nvSpPr>
          <p:cNvPr id="3" name="Content Placeholder 2"/>
          <p:cNvSpPr>
            <a:spLocks noGrp="1"/>
          </p:cNvSpPr>
          <p:nvPr>
            <p:ph idx="1"/>
          </p:nvPr>
        </p:nvSpPr>
        <p:spPr/>
        <p:txBody>
          <a:bodyPr/>
          <a:lstStyle/>
          <a:p>
            <a:pPr lvl="0"/>
            <a:r>
              <a:rPr lang="en-US" sz="4000" dirty="0"/>
              <a:t>What would you like teachers to know when working with parents in the efforts to raise student achievement?</a:t>
            </a:r>
          </a:p>
          <a:p>
            <a:endParaRPr lang="en-US" dirty="0"/>
          </a:p>
        </p:txBody>
      </p:sp>
    </p:spTree>
    <p:extLst>
      <p:ext uri="{BB962C8B-B14F-4D97-AF65-F5344CB8AC3E}">
        <p14:creationId xmlns:p14="http://schemas.microsoft.com/office/powerpoint/2010/main" val="401845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7900"/>
          </a:solidFill>
        </p:spPr>
        <p:txBody>
          <a:bodyPr/>
          <a:lstStyle/>
          <a:p>
            <a:r>
              <a:rPr lang="en-US" dirty="0">
                <a:solidFill>
                  <a:schemeClr val="bg1"/>
                </a:solidFill>
              </a:rPr>
              <a:t>Your input on building staff capacity</a:t>
            </a:r>
          </a:p>
        </p:txBody>
      </p:sp>
      <p:grpSp>
        <p:nvGrpSpPr>
          <p:cNvPr id="5" name="Group 4"/>
          <p:cNvGrpSpPr/>
          <p:nvPr/>
        </p:nvGrpSpPr>
        <p:grpSpPr>
          <a:xfrm>
            <a:off x="290179" y="2765687"/>
            <a:ext cx="11187970" cy="3720017"/>
            <a:chOff x="290179" y="1731214"/>
            <a:chExt cx="11187970" cy="3720017"/>
          </a:xfrm>
        </p:grpSpPr>
        <p:pic>
          <p:nvPicPr>
            <p:cNvPr id="3" name="Picture 2"/>
            <p:cNvPicPr>
              <a:picLocks noChangeAspect="1"/>
            </p:cNvPicPr>
            <p:nvPr/>
          </p:nvPicPr>
          <p:blipFill>
            <a:blip r:embed="rId2">
              <a:duotone>
                <a:prstClr val="black"/>
                <a:schemeClr val="accent6">
                  <a:tint val="45000"/>
                  <a:satMod val="400000"/>
                </a:schemeClr>
              </a:duotone>
            </a:blip>
            <a:stretch>
              <a:fillRect/>
            </a:stretch>
          </p:blipFill>
          <p:spPr>
            <a:xfrm>
              <a:off x="5998143" y="1731214"/>
              <a:ext cx="4543425" cy="1428750"/>
            </a:xfrm>
            <a:prstGeom prst="rect">
              <a:avLst/>
            </a:prstGeom>
          </p:spPr>
        </p:pic>
        <p:pic>
          <p:nvPicPr>
            <p:cNvPr id="4" name="Picture 3"/>
            <p:cNvPicPr>
              <a:picLocks noChangeAspect="1"/>
            </p:cNvPicPr>
            <p:nvPr/>
          </p:nvPicPr>
          <p:blipFill>
            <a:blip r:embed="rId3">
              <a:duotone>
                <a:prstClr val="black"/>
                <a:schemeClr val="accent6">
                  <a:tint val="45000"/>
                  <a:satMod val="400000"/>
                </a:schemeClr>
              </a:duotone>
            </a:blip>
            <a:stretch>
              <a:fillRect/>
            </a:stretch>
          </p:blipFill>
          <p:spPr>
            <a:xfrm>
              <a:off x="290179" y="3095258"/>
              <a:ext cx="11187970" cy="2355973"/>
            </a:xfrm>
            <a:prstGeom prst="rect">
              <a:avLst/>
            </a:prstGeom>
          </p:spPr>
        </p:pic>
      </p:grpSp>
    </p:spTree>
    <p:extLst>
      <p:ext uri="{BB962C8B-B14F-4D97-AF65-F5344CB8AC3E}">
        <p14:creationId xmlns:p14="http://schemas.microsoft.com/office/powerpoint/2010/main" val="3879795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a:ln>
            <a:solidFill>
              <a:schemeClr val="accent6">
                <a:lumMod val="50000"/>
              </a:schemeClr>
            </a:solidFill>
          </a:ln>
        </p:spPr>
        <p:txBody>
          <a:bodyPr>
            <a:normAutofit/>
          </a:bodyPr>
          <a:lstStyle/>
          <a:p>
            <a:r>
              <a:rPr lang="en-US" b="1" dirty="0">
                <a:solidFill>
                  <a:schemeClr val="bg1"/>
                </a:solidFill>
              </a:rPr>
              <a:t>Reservations of funds-what is it?</a:t>
            </a:r>
          </a:p>
        </p:txBody>
      </p:sp>
      <p:sp>
        <p:nvSpPr>
          <p:cNvPr id="3" name="Content Placeholder 2"/>
          <p:cNvSpPr>
            <a:spLocks noGrp="1"/>
          </p:cNvSpPr>
          <p:nvPr>
            <p:ph idx="1"/>
          </p:nvPr>
        </p:nvSpPr>
        <p:spPr>
          <a:xfrm>
            <a:off x="0" y="2406477"/>
            <a:ext cx="12265571" cy="4003848"/>
          </a:xfrm>
        </p:spPr>
        <p:txBody>
          <a:bodyPr>
            <a:normAutofit fontScale="92500" lnSpcReduction="20000"/>
          </a:bodyPr>
          <a:lstStyle/>
          <a:p>
            <a:r>
              <a:rPr lang="en-US" sz="4000" b="1" dirty="0"/>
              <a:t>One percent (1 %) of federal funds must be spent on parent involvement at the school. </a:t>
            </a:r>
          </a:p>
          <a:p>
            <a:r>
              <a:rPr lang="en-US" sz="4000" b="1" dirty="0"/>
              <a:t>Here is how we used our Parent Involvement Funds. </a:t>
            </a:r>
          </a:p>
          <a:p>
            <a:endParaRPr lang="en-US" sz="4000" b="1" dirty="0">
              <a:solidFill>
                <a:srgbClr val="FF0000"/>
              </a:solidFill>
            </a:endParaRPr>
          </a:p>
          <a:p>
            <a:r>
              <a:rPr lang="en-US" sz="3800" b="1" dirty="0"/>
              <a:t>Literacy Night supplies, communication folders, ink, paper</a:t>
            </a:r>
          </a:p>
          <a:p>
            <a:r>
              <a:rPr lang="en-US" sz="3800" b="1" dirty="0"/>
              <a:t>Parent Resource Room engagement packs</a:t>
            </a:r>
          </a:p>
          <a:p>
            <a:r>
              <a:rPr lang="en-US" sz="3800" b="1" dirty="0"/>
              <a:t>Interpreter</a:t>
            </a:r>
          </a:p>
        </p:txBody>
      </p:sp>
    </p:spTree>
    <p:extLst>
      <p:ext uri="{BB962C8B-B14F-4D97-AF65-F5344CB8AC3E}">
        <p14:creationId xmlns:p14="http://schemas.microsoft.com/office/powerpoint/2010/main" val="287720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50000"/>
            </a:schemeClr>
          </a:solidFill>
        </p:spPr>
        <p:txBody>
          <a:bodyPr/>
          <a:lstStyle/>
          <a:p>
            <a:r>
              <a:rPr lang="en-US" dirty="0">
                <a:solidFill>
                  <a:schemeClr val="bg1"/>
                </a:solidFill>
              </a:rPr>
              <a:t>Your input on how we should use the 1% parent involvement funds</a:t>
            </a:r>
          </a:p>
        </p:txBody>
      </p:sp>
      <p:pic>
        <p:nvPicPr>
          <p:cNvPr id="4" name="Content Placeholder 3"/>
          <p:cNvPicPr>
            <a:picLocks noGrp="1" noChangeAspect="1"/>
          </p:cNvPicPr>
          <p:nvPr>
            <p:ph idx="1"/>
          </p:nvPr>
        </p:nvPicPr>
        <p:blipFill>
          <a:blip r:embed="rId2">
            <a:duotone>
              <a:prstClr val="black"/>
              <a:srgbClr val="D9C3A5">
                <a:tint val="50000"/>
                <a:satMod val="180000"/>
              </a:srgbClr>
            </a:duotone>
          </a:blip>
          <a:stretch>
            <a:fillRect/>
          </a:stretch>
        </p:blipFill>
        <p:spPr>
          <a:xfrm>
            <a:off x="1596322" y="2295525"/>
            <a:ext cx="7492910" cy="2544762"/>
          </a:xfrm>
          <a:prstGeom prst="rect">
            <a:avLst/>
          </a:prstGeom>
        </p:spPr>
      </p:pic>
    </p:spTree>
    <p:extLst>
      <p:ext uri="{BB962C8B-B14F-4D97-AF65-F5344CB8AC3E}">
        <p14:creationId xmlns:p14="http://schemas.microsoft.com/office/powerpoint/2010/main" val="11007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64" y="284583"/>
            <a:ext cx="10396882" cy="1151965"/>
          </a:xfrm>
          <a:solidFill>
            <a:schemeClr val="tx2">
              <a:lumMod val="50000"/>
            </a:schemeClr>
          </a:solidFill>
        </p:spPr>
        <p:txBody>
          <a:bodyPr>
            <a:normAutofit fontScale="90000"/>
          </a:bodyPr>
          <a:lstStyle/>
          <a:p>
            <a:r>
              <a:rPr lang="en-US" b="1" dirty="0">
                <a:solidFill>
                  <a:schemeClr val="bg1"/>
                </a:solidFill>
              </a:rPr>
              <a:t>Comprehensive improvement plan (clip)-what is it?</a:t>
            </a:r>
          </a:p>
        </p:txBody>
      </p:sp>
      <p:sp>
        <p:nvSpPr>
          <p:cNvPr id="3" name="Content Placeholder 2"/>
          <p:cNvSpPr>
            <a:spLocks noGrp="1"/>
          </p:cNvSpPr>
          <p:nvPr>
            <p:ph idx="1"/>
          </p:nvPr>
        </p:nvSpPr>
        <p:spPr>
          <a:xfrm>
            <a:off x="667139" y="1802139"/>
            <a:ext cx="10394707" cy="4477891"/>
          </a:xfrm>
        </p:spPr>
        <p:txBody>
          <a:bodyPr>
            <a:noAutofit/>
          </a:bodyPr>
          <a:lstStyle/>
          <a:p>
            <a:r>
              <a:rPr lang="en-US" sz="4400" b="1" dirty="0"/>
              <a:t>The CLIP is a document developed by the schools and district and then approved by the Georgia Department of Education. It serves as a blueprint for guiding the school’s continuous improvement and progress towards identified school and district achievement objectives and targets.</a:t>
            </a:r>
          </a:p>
        </p:txBody>
      </p:sp>
    </p:spTree>
    <p:extLst>
      <p:ext uri="{BB962C8B-B14F-4D97-AF65-F5344CB8AC3E}">
        <p14:creationId xmlns:p14="http://schemas.microsoft.com/office/powerpoint/2010/main" val="1367707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49404931"/>
              </p:ext>
            </p:extLst>
          </p:nvPr>
        </p:nvGraphicFramePr>
        <p:xfrm>
          <a:off x="2093119" y="594232"/>
          <a:ext cx="6629400" cy="111760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621563302"/>
                    </a:ext>
                  </a:extLst>
                </a:gridCol>
              </a:tblGrid>
              <a:tr h="330200">
                <a:tc>
                  <a:txBody>
                    <a:bodyPr/>
                    <a:lstStyle/>
                    <a:p>
                      <a:pPr marL="0" marR="0" algn="ctr">
                        <a:lnSpc>
                          <a:spcPct val="107000"/>
                        </a:lnSpc>
                        <a:spcBef>
                          <a:spcPts val="0"/>
                        </a:spcBef>
                        <a:spcAft>
                          <a:spcPts val="0"/>
                        </a:spcAft>
                      </a:pPr>
                      <a:r>
                        <a:rPr lang="en-US" sz="2000" dirty="0">
                          <a:effectLst/>
                        </a:rPr>
                        <a:t>2.1 Coherent Instructional System</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82034926"/>
                  </a:ext>
                </a:extLst>
              </a:tr>
              <a:tr h="787400">
                <a:tc>
                  <a:txBody>
                    <a:bodyPr/>
                    <a:lstStyle/>
                    <a:p>
                      <a:pPr marL="0" marR="0">
                        <a:lnSpc>
                          <a:spcPct val="107000"/>
                        </a:lnSpc>
                        <a:spcBef>
                          <a:spcPts val="0"/>
                        </a:spcBef>
                        <a:spcAft>
                          <a:spcPts val="0"/>
                        </a:spcAft>
                      </a:pPr>
                      <a:r>
                        <a:rPr lang="en-US" sz="1400" dirty="0">
                          <a:effectLst/>
                        </a:rPr>
                        <a:t>How do you feel about the quality of instruction and support provided to students in NCSS?  What are the strengths and opportunities for growth with our instructional practices?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5165464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264566064"/>
              </p:ext>
            </p:extLst>
          </p:nvPr>
        </p:nvGraphicFramePr>
        <p:xfrm>
          <a:off x="2093119" y="1659509"/>
          <a:ext cx="6629400" cy="1079119"/>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653141372"/>
                    </a:ext>
                  </a:extLst>
                </a:gridCol>
              </a:tblGrid>
              <a:tr h="215900">
                <a:tc>
                  <a:txBody>
                    <a:bodyPr/>
                    <a:lstStyle/>
                    <a:p>
                      <a:pPr marL="0" marR="0" algn="ctr">
                        <a:lnSpc>
                          <a:spcPct val="107000"/>
                        </a:lnSpc>
                        <a:spcBef>
                          <a:spcPts val="0"/>
                        </a:spcBef>
                        <a:spcAft>
                          <a:spcPts val="0"/>
                        </a:spcAft>
                      </a:pPr>
                      <a:r>
                        <a:rPr lang="en-US" sz="2000" dirty="0">
                          <a:effectLst/>
                        </a:rPr>
                        <a:t>2.2 Effective Leadership</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097809648"/>
                  </a:ext>
                </a:extLst>
              </a:tr>
              <a:tr h="38100">
                <a:tc>
                  <a:txBody>
                    <a:bodyPr/>
                    <a:lstStyle/>
                    <a:p>
                      <a:pPr marL="0" marR="0">
                        <a:lnSpc>
                          <a:spcPct val="107000"/>
                        </a:lnSpc>
                        <a:spcBef>
                          <a:spcPts val="0"/>
                        </a:spcBef>
                        <a:spcAft>
                          <a:spcPts val="0"/>
                        </a:spcAft>
                      </a:pPr>
                      <a:r>
                        <a:rPr lang="en-US" sz="1400" dirty="0">
                          <a:effectLst/>
                        </a:rPr>
                        <a:t>What are the strengths and opportunities for growth in the leadership you have seen in your schools?</a:t>
                      </a:r>
                      <a:endParaRPr lang="en-US" sz="1100" dirty="0">
                        <a:effectLst/>
                      </a:endParaRPr>
                    </a:p>
                    <a:p>
                      <a:pPr marL="0" marR="0">
                        <a:lnSpc>
                          <a:spcPct val="107000"/>
                        </a:lnSpc>
                        <a:spcBef>
                          <a:spcPts val="0"/>
                        </a:spcBef>
                        <a:spcAft>
                          <a:spcPts val="0"/>
                        </a:spcAft>
                      </a:pPr>
                      <a:r>
                        <a:rPr lang="en-US" sz="20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73628874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812896440"/>
              </p:ext>
            </p:extLst>
          </p:nvPr>
        </p:nvGraphicFramePr>
        <p:xfrm>
          <a:off x="2093119" y="2697606"/>
          <a:ext cx="6629400" cy="1414526"/>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1058281600"/>
                    </a:ext>
                  </a:extLst>
                </a:gridCol>
              </a:tblGrid>
              <a:tr h="330200">
                <a:tc>
                  <a:txBody>
                    <a:bodyPr/>
                    <a:lstStyle/>
                    <a:p>
                      <a:pPr marL="0" marR="0" algn="ctr">
                        <a:lnSpc>
                          <a:spcPct val="107000"/>
                        </a:lnSpc>
                        <a:spcBef>
                          <a:spcPts val="0"/>
                        </a:spcBef>
                        <a:spcAft>
                          <a:spcPts val="0"/>
                        </a:spcAft>
                      </a:pPr>
                      <a:r>
                        <a:rPr lang="en-US" sz="2000" dirty="0">
                          <a:effectLst/>
                        </a:rPr>
                        <a:t>2.3 Professional Capacity</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95988060"/>
                  </a:ext>
                </a:extLst>
              </a:tr>
              <a:tr h="787400">
                <a:tc>
                  <a:txBody>
                    <a:bodyPr/>
                    <a:lstStyle/>
                    <a:p>
                      <a:pPr marL="0" marR="0">
                        <a:lnSpc>
                          <a:spcPct val="107000"/>
                        </a:lnSpc>
                        <a:spcBef>
                          <a:spcPts val="0"/>
                        </a:spcBef>
                        <a:spcAft>
                          <a:spcPts val="0"/>
                        </a:spcAft>
                      </a:pPr>
                      <a:r>
                        <a:rPr lang="en-US" sz="1400" dirty="0">
                          <a:effectLst/>
                        </a:rPr>
                        <a:t>What should the district do to attract new educators (NCSS students) to the teaching profession?  What type of support should the district provide to existing classroom teachers to enhance teaching methods, provide engaging lessons, and encourage student centered learning?</a:t>
                      </a:r>
                      <a:endParaRPr lang="en-US" sz="1100" dirty="0">
                        <a:effectLst/>
                      </a:endParaRPr>
                    </a:p>
                    <a:p>
                      <a:pPr marL="0" marR="0">
                        <a:lnSpc>
                          <a:spcPct val="107000"/>
                        </a:lnSpc>
                        <a:spcBef>
                          <a:spcPts val="0"/>
                        </a:spcBef>
                        <a:spcAft>
                          <a:spcPts val="0"/>
                        </a:spcAft>
                      </a:pPr>
                      <a:r>
                        <a:rPr lang="en-US" sz="11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1919812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54094681"/>
              </p:ext>
            </p:extLst>
          </p:nvPr>
        </p:nvGraphicFramePr>
        <p:xfrm>
          <a:off x="2093119" y="4016057"/>
          <a:ext cx="6629400" cy="985774"/>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3950892500"/>
                    </a:ext>
                  </a:extLst>
                </a:gridCol>
              </a:tblGrid>
              <a:tr h="215900">
                <a:tc>
                  <a:txBody>
                    <a:bodyPr/>
                    <a:lstStyle/>
                    <a:p>
                      <a:pPr marL="0" marR="0" algn="ctr">
                        <a:lnSpc>
                          <a:spcPct val="107000"/>
                        </a:lnSpc>
                        <a:spcBef>
                          <a:spcPts val="0"/>
                        </a:spcBef>
                        <a:spcAft>
                          <a:spcPts val="0"/>
                        </a:spcAft>
                      </a:pPr>
                      <a:r>
                        <a:rPr lang="en-US" sz="2000" dirty="0">
                          <a:effectLst/>
                        </a:rPr>
                        <a:t>2.4 Family and Community Engagement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356694105"/>
                  </a:ext>
                </a:extLst>
              </a:tr>
              <a:tr h="38100">
                <a:tc>
                  <a:txBody>
                    <a:bodyPr/>
                    <a:lstStyle/>
                    <a:p>
                      <a:pPr marL="0" marR="0">
                        <a:lnSpc>
                          <a:spcPct val="107000"/>
                        </a:lnSpc>
                        <a:spcBef>
                          <a:spcPts val="0"/>
                        </a:spcBef>
                        <a:spcAft>
                          <a:spcPts val="0"/>
                        </a:spcAft>
                      </a:pPr>
                      <a:r>
                        <a:rPr lang="en-US" sz="1400" dirty="0">
                          <a:effectLst/>
                        </a:rPr>
                        <a:t>Do you feel the district creates a welcoming school environment and communicates effectively with parents/guardians?  What are the strengths and opportunities for growth with parent and community engagement?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924494698"/>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67661523"/>
              </p:ext>
            </p:extLst>
          </p:nvPr>
        </p:nvGraphicFramePr>
        <p:xfrm>
          <a:off x="2093119" y="5001831"/>
          <a:ext cx="6629400" cy="1232980"/>
        </p:xfrm>
        <a:graphic>
          <a:graphicData uri="http://schemas.openxmlformats.org/drawingml/2006/table">
            <a:tbl>
              <a:tblPr>
                <a:tableStyleId>{5C22544A-7EE6-4342-B048-85BDC9FD1C3A}</a:tableStyleId>
              </a:tblPr>
              <a:tblGrid>
                <a:gridCol w="6629400">
                  <a:extLst>
                    <a:ext uri="{9D8B030D-6E8A-4147-A177-3AD203B41FA5}">
                      <a16:colId xmlns:a16="http://schemas.microsoft.com/office/drawing/2014/main" val="2960923157"/>
                    </a:ext>
                  </a:extLst>
                </a:gridCol>
              </a:tblGrid>
              <a:tr h="330200">
                <a:tc>
                  <a:txBody>
                    <a:bodyPr/>
                    <a:lstStyle/>
                    <a:p>
                      <a:pPr marL="0" marR="0" algn="ctr">
                        <a:lnSpc>
                          <a:spcPct val="107000"/>
                        </a:lnSpc>
                        <a:spcBef>
                          <a:spcPts val="0"/>
                        </a:spcBef>
                        <a:spcAft>
                          <a:spcPts val="0"/>
                        </a:spcAft>
                      </a:pPr>
                      <a:r>
                        <a:rPr lang="en-US" sz="2000" dirty="0">
                          <a:effectLst/>
                        </a:rPr>
                        <a:t>2.5 Supportive Learning Environment </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616343611"/>
                  </a:ext>
                </a:extLst>
              </a:tr>
              <a:tr h="787400">
                <a:tc>
                  <a:txBody>
                    <a:bodyPr/>
                    <a:lstStyle/>
                    <a:p>
                      <a:pPr marL="0" marR="0">
                        <a:lnSpc>
                          <a:spcPct val="107000"/>
                        </a:lnSpc>
                        <a:spcBef>
                          <a:spcPts val="0"/>
                        </a:spcBef>
                        <a:spcAft>
                          <a:spcPts val="0"/>
                        </a:spcAft>
                      </a:pPr>
                      <a:r>
                        <a:rPr lang="en-US" sz="1400" dirty="0">
                          <a:effectLst/>
                        </a:rPr>
                        <a:t>In what ways do the school and district leaders work to provide safe and supportive learning environments through building maintenance, student emotional and behavioral support services, safety planning and extending learning opportunities? How could we improve?</a:t>
                      </a:r>
                      <a:endParaRPr lang="en-US" sz="1100" dirty="0">
                        <a:solidFill>
                          <a:srgbClr val="000000"/>
                        </a:solidFill>
                        <a:effectLst/>
                        <a:latin typeface="Calibri" panose="020F0502020204030204" pitchFamily="34" charset="0"/>
                        <a:ea typeface="Calibri" panose="020F050202020403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3281897695"/>
                  </a:ext>
                </a:extLst>
              </a:tr>
            </a:tbl>
          </a:graphicData>
        </a:graphic>
      </p:graphicFrame>
    </p:spTree>
    <p:extLst>
      <p:ext uri="{BB962C8B-B14F-4D97-AF65-F5344CB8AC3E}">
        <p14:creationId xmlns:p14="http://schemas.microsoft.com/office/powerpoint/2010/main" val="3701084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Your input on the clip</a:t>
            </a:r>
          </a:p>
        </p:txBody>
      </p:sp>
      <p:pic>
        <p:nvPicPr>
          <p:cNvPr id="4" name="Content Placeholder 3"/>
          <p:cNvPicPr>
            <a:picLocks noGrp="1" noChangeAspect="1"/>
          </p:cNvPicPr>
          <p:nvPr>
            <p:ph idx="1"/>
          </p:nvPr>
        </p:nvPicPr>
        <p:blipFill>
          <a:blip r:embed="rId2">
            <a:duotone>
              <a:prstClr val="black"/>
              <a:schemeClr val="accent1">
                <a:tint val="45000"/>
                <a:satMod val="400000"/>
              </a:schemeClr>
            </a:duotone>
          </a:blip>
          <a:stretch>
            <a:fillRect/>
          </a:stretch>
        </p:blipFill>
        <p:spPr>
          <a:xfrm>
            <a:off x="2351634" y="2950234"/>
            <a:ext cx="6363966" cy="2116856"/>
          </a:xfrm>
          <a:prstGeom prst="rect">
            <a:avLst/>
          </a:prstGeom>
        </p:spPr>
      </p:pic>
    </p:spTree>
    <p:extLst>
      <p:ext uri="{BB962C8B-B14F-4D97-AF65-F5344CB8AC3E}">
        <p14:creationId xmlns:p14="http://schemas.microsoft.com/office/powerpoint/2010/main" val="240065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546" y="435569"/>
            <a:ext cx="10396882" cy="1151965"/>
          </a:xfrm>
          <a:solidFill>
            <a:schemeClr val="accent2"/>
          </a:solidFill>
        </p:spPr>
        <p:txBody>
          <a:bodyPr>
            <a:normAutofit/>
          </a:bodyPr>
          <a:lstStyle/>
          <a:p>
            <a:r>
              <a:rPr lang="en-US" b="1" dirty="0">
                <a:solidFill>
                  <a:schemeClr val="bg1"/>
                </a:solidFill>
              </a:rPr>
              <a:t>Title I school-wide plan-what is it?</a:t>
            </a:r>
          </a:p>
        </p:txBody>
      </p:sp>
      <p:sp>
        <p:nvSpPr>
          <p:cNvPr id="3" name="Content Placeholder 2"/>
          <p:cNvSpPr>
            <a:spLocks noGrp="1"/>
          </p:cNvSpPr>
          <p:nvPr>
            <p:ph idx="1"/>
          </p:nvPr>
        </p:nvSpPr>
        <p:spPr>
          <a:xfrm>
            <a:off x="1142546" y="1602746"/>
            <a:ext cx="10394707" cy="3918160"/>
          </a:xfrm>
        </p:spPr>
        <p:txBody>
          <a:bodyPr>
            <a:noAutofit/>
          </a:bodyPr>
          <a:lstStyle/>
          <a:p>
            <a:r>
              <a:rPr lang="en-US" sz="4000" b="1" dirty="0"/>
              <a:t>The Title I SWP describes how the school will achieve the goals it has identified as a result of a comprehensive needs assessment.  This is also created in conjunction with parent input. </a:t>
            </a:r>
          </a:p>
        </p:txBody>
      </p:sp>
    </p:spTree>
    <p:extLst>
      <p:ext uri="{BB962C8B-B14F-4D97-AF65-F5344CB8AC3E}">
        <p14:creationId xmlns:p14="http://schemas.microsoft.com/office/powerpoint/2010/main" val="28264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2023-2024 Parent survey</a:t>
            </a:r>
          </a:p>
        </p:txBody>
      </p:sp>
      <p:sp>
        <p:nvSpPr>
          <p:cNvPr id="3" name="Content Placeholder 2"/>
          <p:cNvSpPr>
            <a:spLocks noGrp="1"/>
          </p:cNvSpPr>
          <p:nvPr>
            <p:ph idx="1"/>
          </p:nvPr>
        </p:nvSpPr>
        <p:spPr>
          <a:xfrm>
            <a:off x="686810" y="2084832"/>
            <a:ext cx="10394707" cy="3311189"/>
          </a:xfrm>
        </p:spPr>
        <p:txBody>
          <a:bodyPr>
            <a:normAutofit/>
          </a:bodyPr>
          <a:lstStyle/>
          <a:p>
            <a:r>
              <a:rPr lang="en-US" sz="3200" b="1" dirty="0"/>
              <a:t>Your input is invaluable!  Please complete the parent survey by using a link placed on our website (coming soon). </a:t>
            </a:r>
          </a:p>
          <a:p>
            <a:endParaRPr lang="en-US" sz="3200" b="1" dirty="0">
              <a:solidFill>
                <a:srgbClr val="FF0000"/>
              </a:solidFill>
            </a:endParaRPr>
          </a:p>
          <a:p>
            <a:r>
              <a:rPr lang="en-US" sz="3200" b="1" dirty="0"/>
              <a:t>Paper copies of this survey will also be available in the front office during the weeks of April 15-26 if needed.</a:t>
            </a:r>
          </a:p>
        </p:txBody>
      </p:sp>
    </p:spTree>
    <p:extLst>
      <p:ext uri="{BB962C8B-B14F-4D97-AF65-F5344CB8AC3E}">
        <p14:creationId xmlns:p14="http://schemas.microsoft.com/office/powerpoint/2010/main" val="3030091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sp>
        <p:nvSpPr>
          <p:cNvPr id="3" name="Content Placeholder 2"/>
          <p:cNvSpPr>
            <a:spLocks noGrp="1"/>
          </p:cNvSpPr>
          <p:nvPr>
            <p:ph idx="1"/>
          </p:nvPr>
        </p:nvSpPr>
        <p:spPr>
          <a:xfrm>
            <a:off x="686810" y="2244090"/>
            <a:ext cx="10394707" cy="3311189"/>
          </a:xfrm>
        </p:spPr>
        <p:txBody>
          <a:bodyPr>
            <a:normAutofit/>
          </a:bodyPr>
          <a:lstStyle/>
          <a:p>
            <a:r>
              <a:rPr lang="en-US" sz="4000" b="1" dirty="0"/>
              <a:t>Questions? </a:t>
            </a:r>
          </a:p>
          <a:p>
            <a:r>
              <a:rPr lang="en-US" sz="4000" b="1" dirty="0"/>
              <a:t>Comments?</a:t>
            </a:r>
          </a:p>
          <a:p>
            <a:r>
              <a:rPr lang="en-US" sz="4000" b="1" dirty="0"/>
              <a:t>Concerns?</a:t>
            </a:r>
          </a:p>
        </p:txBody>
      </p:sp>
      <p:pic>
        <p:nvPicPr>
          <p:cNvPr id="4" name="Picture 3"/>
          <p:cNvPicPr>
            <a:picLocks noChangeAspect="1"/>
          </p:cNvPicPr>
          <p:nvPr/>
        </p:nvPicPr>
        <p:blipFill>
          <a:blip r:embed="rId2"/>
          <a:stretch>
            <a:fillRect/>
          </a:stretch>
        </p:blipFill>
        <p:spPr>
          <a:xfrm>
            <a:off x="8369146" y="5168010"/>
            <a:ext cx="3237257" cy="1383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2163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Contact information</a:t>
            </a:r>
          </a:p>
        </p:txBody>
      </p:sp>
      <p:sp>
        <p:nvSpPr>
          <p:cNvPr id="3" name="Content Placeholder 2"/>
          <p:cNvSpPr>
            <a:spLocks noGrp="1"/>
          </p:cNvSpPr>
          <p:nvPr>
            <p:ph idx="1"/>
          </p:nvPr>
        </p:nvSpPr>
        <p:spPr>
          <a:xfrm>
            <a:off x="1024128" y="1733550"/>
            <a:ext cx="9720071" cy="4575810"/>
          </a:xfrm>
        </p:spPr>
        <p:txBody>
          <a:bodyPr>
            <a:normAutofit lnSpcReduction="10000"/>
          </a:bodyPr>
          <a:lstStyle/>
          <a:p>
            <a:pPr algn="ctr"/>
            <a:r>
              <a:rPr lang="en-US" sz="4400" b="1" dirty="0"/>
              <a:t>Dr. Brenda </a:t>
            </a:r>
            <a:r>
              <a:rPr lang="en-US" sz="4400" b="1" dirty="0" err="1"/>
              <a:t>Gammans</a:t>
            </a:r>
            <a:r>
              <a:rPr lang="en-US" sz="4400" b="1" dirty="0"/>
              <a:t>, Principal</a:t>
            </a:r>
          </a:p>
          <a:p>
            <a:pPr algn="ctr"/>
            <a:r>
              <a:rPr lang="en-US" sz="4400" b="1" dirty="0">
                <a:hlinkClick r:id="rId2"/>
              </a:rPr>
              <a:t>gammans.brenda@newton.k12.ga.us</a:t>
            </a:r>
            <a:endParaRPr lang="en-US" sz="4400" b="1" dirty="0"/>
          </a:p>
          <a:p>
            <a:pPr algn="ctr"/>
            <a:endParaRPr lang="en-US" sz="4400" b="1" dirty="0"/>
          </a:p>
          <a:p>
            <a:pPr algn="ctr"/>
            <a:r>
              <a:rPr lang="en-US" sz="4400" b="1" dirty="0"/>
              <a:t>Stephanie Valdivia, Title I Parent Contact</a:t>
            </a:r>
          </a:p>
          <a:p>
            <a:pPr algn="ctr"/>
            <a:r>
              <a:rPr lang="en-US" sz="4400" b="1" dirty="0">
                <a:hlinkClick r:id="rId3"/>
              </a:rPr>
              <a:t>valdivia.stephanie@newton.k12.ga.us</a:t>
            </a:r>
            <a:endParaRPr lang="en-US" sz="4400" b="1" dirty="0"/>
          </a:p>
          <a:p>
            <a:pPr algn="ctr"/>
            <a:r>
              <a:rPr lang="en-US" sz="4400" b="1" dirty="0"/>
              <a:t>770-385-6906</a:t>
            </a:r>
          </a:p>
          <a:p>
            <a:endParaRPr lang="en-US" sz="4400" b="1" dirty="0"/>
          </a:p>
        </p:txBody>
      </p:sp>
    </p:spTree>
    <p:extLst>
      <p:ext uri="{BB962C8B-B14F-4D97-AF65-F5344CB8AC3E}">
        <p14:creationId xmlns:p14="http://schemas.microsoft.com/office/powerpoint/2010/main" val="346101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solidFill>
                  <a:schemeClr val="bg1"/>
                </a:solidFill>
              </a:rPr>
              <a:t>2023-2024 Title I  Schoolwide Plan </a:t>
            </a:r>
            <a:r>
              <a:rPr lang="en-US" sz="8000" dirty="0">
                <a:solidFill>
                  <a:schemeClr val="bg1"/>
                </a:solidFill>
                <a:sym typeface="Wingdings" panose="05000000000000000000" pitchFamily="2" charset="2"/>
              </a:rPr>
              <a:t></a:t>
            </a:r>
            <a:endParaRPr lang="en-US" sz="8000"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dirty="0"/>
              <a:t>2023-2024 School Goals: </a:t>
            </a:r>
            <a:endParaRPr lang="en-US" sz="1400" b="1" dirty="0">
              <a:solidFill>
                <a:srgbClr val="FF0000"/>
              </a:solidFill>
            </a:endParaRPr>
          </a:p>
          <a:p>
            <a:pPr>
              <a:buFont typeface="Wingdings" panose="05000000000000000000" pitchFamily="2" charset="2"/>
              <a:buChar char="§"/>
            </a:pPr>
            <a:r>
              <a:rPr lang="en-US" sz="1800" dirty="0"/>
              <a:t>Students in grades K-5 will show an increase from Fall 2023 to Spring 2024  a minimum of at least 3 points in cut scores according to </a:t>
            </a:r>
            <a:r>
              <a:rPr lang="en-US" sz="1800" dirty="0" err="1"/>
              <a:t>Fastbridge</a:t>
            </a:r>
            <a:r>
              <a:rPr lang="en-US" sz="1800" dirty="0"/>
              <a:t> </a:t>
            </a:r>
            <a:r>
              <a:rPr lang="en-US" sz="1800" dirty="0" err="1"/>
              <a:t>AMath</a:t>
            </a:r>
            <a:r>
              <a:rPr lang="en-US" sz="1800" dirty="0"/>
              <a:t> benchmark scores.</a:t>
            </a:r>
          </a:p>
          <a:p>
            <a:pPr>
              <a:buFont typeface="Wingdings" panose="05000000000000000000" pitchFamily="2" charset="2"/>
              <a:buChar char="§"/>
            </a:pPr>
            <a:r>
              <a:rPr lang="en-US" sz="1800" dirty="0"/>
              <a:t>Students in grades K-5 will show an increase from Fall 2023 to Spring 2024 a minimum of at least 3 points in cut scores according to </a:t>
            </a:r>
            <a:r>
              <a:rPr lang="en-US" sz="1800" dirty="0" err="1"/>
              <a:t>Fastbridge</a:t>
            </a:r>
            <a:r>
              <a:rPr lang="en-US" sz="1800" dirty="0"/>
              <a:t> </a:t>
            </a:r>
            <a:r>
              <a:rPr lang="en-US" sz="1800" dirty="0" err="1"/>
              <a:t>AReading</a:t>
            </a:r>
            <a:r>
              <a:rPr lang="en-US" sz="1800" dirty="0"/>
              <a:t> benchmark scores. </a:t>
            </a:r>
          </a:p>
          <a:p>
            <a:pPr>
              <a:buFont typeface="Wingdings" panose="05000000000000000000" pitchFamily="2" charset="2"/>
              <a:buChar char="§"/>
            </a:pPr>
            <a:r>
              <a:rPr lang="en-US" dirty="0"/>
              <a:t>Math Strategies: </a:t>
            </a:r>
          </a:p>
          <a:p>
            <a:pPr marL="0" indent="0">
              <a:buNone/>
            </a:pPr>
            <a:r>
              <a:rPr lang="en-US" sz="1400" dirty="0"/>
              <a:t>*</a:t>
            </a:r>
            <a:r>
              <a:rPr lang="en-US" sz="1600" dirty="0"/>
              <a:t>Moby Max will be used to help students in grades K-5 grade master state-specific, grade-level academic standards in a fun and engaging manner.</a:t>
            </a:r>
          </a:p>
          <a:p>
            <a:pPr marL="0" indent="0">
              <a:buNone/>
            </a:pPr>
            <a:r>
              <a:rPr lang="en-US" sz="1600" dirty="0"/>
              <a:t>*Teachers will use a variety of math manipulatives to develop early numeracy and build computational fluency.</a:t>
            </a:r>
          </a:p>
          <a:p>
            <a:pPr>
              <a:buFont typeface="Wingdings" panose="05000000000000000000" pitchFamily="2" charset="2"/>
              <a:buChar char="§"/>
            </a:pPr>
            <a:r>
              <a:rPr lang="en-US" dirty="0"/>
              <a:t>ELA/Reading Strategies: </a:t>
            </a:r>
            <a:endParaRPr lang="en-US" sz="1400" b="1" dirty="0">
              <a:solidFill>
                <a:srgbClr val="FF0000"/>
              </a:solidFill>
            </a:endParaRPr>
          </a:p>
          <a:p>
            <a:pPr>
              <a:buFont typeface="Wingdings" panose="05000000000000000000" pitchFamily="2" charset="2"/>
              <a:buChar char="§"/>
            </a:pPr>
            <a:r>
              <a:rPr lang="en-US" sz="1600" dirty="0" err="1"/>
              <a:t>Istation</a:t>
            </a:r>
            <a:r>
              <a:rPr lang="en-US" sz="1600" dirty="0"/>
              <a:t> Reading will be used to help students in grades 1-5 master reading standards, boost comprehension, and increase </a:t>
            </a:r>
            <a:r>
              <a:rPr lang="en-US" sz="1600" dirty="0" err="1"/>
              <a:t>lexiles</a:t>
            </a:r>
            <a:r>
              <a:rPr lang="en-US" sz="1600" dirty="0"/>
              <a:t>. </a:t>
            </a:r>
          </a:p>
          <a:p>
            <a:pPr>
              <a:buFont typeface="Wingdings" panose="05000000000000000000" pitchFamily="2" charset="2"/>
              <a:buChar char="§"/>
            </a:pPr>
            <a:r>
              <a:rPr lang="en-US" sz="1600" dirty="0" err="1"/>
              <a:t>BrainPop</a:t>
            </a:r>
            <a:r>
              <a:rPr lang="en-US" sz="1600" dirty="0"/>
              <a:t> software will be used to help students in grades K-5 increase prior knowledge and expand vocabulary. </a:t>
            </a:r>
          </a:p>
          <a:p>
            <a:pPr>
              <a:buFont typeface="Wingdings" panose="05000000000000000000" pitchFamily="2" charset="2"/>
              <a:buChar char="§"/>
            </a:pPr>
            <a:r>
              <a:rPr lang="en-US" dirty="0"/>
              <a:t>Science Strategies: </a:t>
            </a:r>
            <a:endParaRPr lang="en-US" sz="1400" b="1" dirty="0">
              <a:solidFill>
                <a:srgbClr val="FF0000"/>
              </a:solidFill>
            </a:endParaRPr>
          </a:p>
          <a:p>
            <a:pPr>
              <a:buFont typeface="Wingdings" panose="05000000000000000000" pitchFamily="2" charset="2"/>
              <a:buChar char="§"/>
            </a:pPr>
            <a:r>
              <a:rPr lang="en-US" sz="1600" dirty="0"/>
              <a:t>Interactive Notebooks will be used to support classroom instruction.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0444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dirty="0">
                <a:solidFill>
                  <a:schemeClr val="bg1"/>
                </a:solidFill>
              </a:rPr>
              <a:t>2023-2024 Title I  Schoolwide Plan </a:t>
            </a:r>
            <a:r>
              <a:rPr lang="en-US" sz="8000" dirty="0">
                <a:solidFill>
                  <a:schemeClr val="bg1"/>
                </a:solidFill>
                <a:sym typeface="Wingdings" panose="05000000000000000000" pitchFamily="2" charset="2"/>
              </a:rPr>
              <a:t></a:t>
            </a:r>
            <a:endParaRPr lang="en-US" sz="8000" dirty="0">
              <a:solidFill>
                <a:schemeClr val="bg1"/>
              </a:solidFill>
            </a:endParaRPr>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
            </a:pPr>
            <a:r>
              <a:rPr lang="en-US" dirty="0"/>
              <a:t>Social Studies Strategies: </a:t>
            </a:r>
            <a:endParaRPr lang="en-US" sz="1400" b="1" dirty="0">
              <a:solidFill>
                <a:srgbClr val="FF0000"/>
              </a:solidFill>
            </a:endParaRPr>
          </a:p>
          <a:p>
            <a:pPr>
              <a:buFont typeface="Wingdings" panose="05000000000000000000" pitchFamily="2" charset="2"/>
              <a:buChar char="§"/>
            </a:pPr>
            <a:r>
              <a:rPr lang="en-US" sz="1400" dirty="0"/>
              <a:t>BrainPOP software will be used to help students in grades K-5 increase prior knowledge and expand vocabulary. </a:t>
            </a:r>
          </a:p>
          <a:p>
            <a:pPr>
              <a:buFont typeface="Wingdings" panose="05000000000000000000" pitchFamily="2" charset="2"/>
              <a:buChar char="§"/>
            </a:pPr>
            <a:r>
              <a:rPr lang="en-US" sz="1400" dirty="0"/>
              <a:t>Teachers will plan cross-curricular instruction aligned to Georgia State standards by incorporating concepts into reading and writing. </a:t>
            </a:r>
          </a:p>
          <a:p>
            <a:pPr>
              <a:buFont typeface="Wingdings" panose="05000000000000000000" pitchFamily="2" charset="2"/>
              <a:buChar char="§"/>
            </a:pPr>
            <a:r>
              <a:rPr lang="en-US" dirty="0"/>
              <a:t>Parent and Family Engagement Strategies: </a:t>
            </a:r>
            <a:endParaRPr lang="en-US" sz="1400" b="1" dirty="0">
              <a:solidFill>
                <a:srgbClr val="FF0000"/>
              </a:solidFill>
            </a:endParaRPr>
          </a:p>
          <a:p>
            <a:pPr>
              <a:buFont typeface="Wingdings" panose="05000000000000000000" pitchFamily="2" charset="2"/>
              <a:buChar char="§"/>
            </a:pPr>
            <a:r>
              <a:rPr lang="en-US" sz="1400" dirty="0"/>
              <a:t>The Parent Resource Room will be open to parents throughout the week and parent nights. </a:t>
            </a:r>
          </a:p>
          <a:p>
            <a:pPr>
              <a:buFont typeface="Wingdings" panose="05000000000000000000" pitchFamily="2" charset="2"/>
              <a:buChar char="§"/>
            </a:pPr>
            <a:r>
              <a:rPr lang="en-US" sz="1400" dirty="0"/>
              <a:t>Send home grade-specific newsletters, Parents Make a Difference, and calendars (in a format and language that parents can understand) that provide essential information to parents and foster a connection between the classroom and the home.</a:t>
            </a:r>
          </a:p>
          <a:p>
            <a:pPr>
              <a:buFont typeface="Wingdings" panose="05000000000000000000" pitchFamily="2" charset="2"/>
              <a:buChar char="§"/>
            </a:pPr>
            <a:r>
              <a:rPr lang="en-US" dirty="0"/>
              <a:t>Professional Learning Strategies: </a:t>
            </a:r>
          </a:p>
          <a:p>
            <a:pPr>
              <a:buFont typeface="Wingdings" panose="05000000000000000000" pitchFamily="2" charset="2"/>
              <a:buChar char="§"/>
            </a:pPr>
            <a:r>
              <a:rPr lang="en-US" sz="1400" dirty="0"/>
              <a:t>Faculty will participate in professional learning with the Digital Learning Coach regarding academic software resources to enhance instruction. </a:t>
            </a:r>
          </a:p>
          <a:p>
            <a:pPr>
              <a:buFont typeface="Wingdings" panose="05000000000000000000" pitchFamily="2" charset="2"/>
              <a:buChar char="§"/>
            </a:pPr>
            <a:r>
              <a:rPr lang="en-US" sz="1400" dirty="0"/>
              <a:t>The Instructional Coach will assist in building teacher understanding of instructional practices as related to the Georgia Standards of Excellence and data driven instruction. The Instructional Coach will ensure high-quality instruction in classrooms through modeling, co-planning, co-teaching, book studies, and providing feedback to teachers. </a:t>
            </a:r>
          </a:p>
          <a:p>
            <a:pPr>
              <a:buFont typeface="Wingdings" panose="05000000000000000000" pitchFamily="2" charset="2"/>
              <a:buChar char="§"/>
            </a:pPr>
            <a:endParaRPr lang="en-US" sz="1400" dirty="0"/>
          </a:p>
          <a:p>
            <a:pPr>
              <a:buFont typeface="Wingdings" panose="05000000000000000000" pitchFamily="2" charset="2"/>
              <a:buChar char="§"/>
            </a:pPr>
            <a:endParaRPr lang="en-US" dirty="0"/>
          </a:p>
        </p:txBody>
      </p:sp>
    </p:spTree>
    <p:extLst>
      <p:ext uri="{BB962C8B-B14F-4D97-AF65-F5344CB8AC3E}">
        <p14:creationId xmlns:p14="http://schemas.microsoft.com/office/powerpoint/2010/main" val="14834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a:solidFill>
                  <a:schemeClr val="bg1"/>
                </a:solidFill>
              </a:rPr>
              <a:t>2023-2024 Parent Engagement Program and Activities                                                     </a:t>
            </a:r>
            <a:r>
              <a:rPr lang="en-US" sz="8000" dirty="0">
                <a:solidFill>
                  <a:schemeClr val="bg1"/>
                </a:solidFill>
                <a:sym typeface="Wingdings" panose="05000000000000000000" pitchFamily="2" charset="2"/>
              </a:rPr>
              <a:t></a:t>
            </a:r>
            <a:endParaRPr lang="en-US" sz="8000" dirty="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sz="1400" dirty="0"/>
          </a:p>
          <a:p>
            <a:pPr>
              <a:buFont typeface="Wingdings" panose="05000000000000000000" pitchFamily="2" charset="2"/>
              <a:buChar char="§"/>
            </a:pPr>
            <a:r>
              <a:rPr lang="en-US" dirty="0"/>
              <a:t> Parent Orientation and Curriculum Night: August 17, 2023</a:t>
            </a:r>
          </a:p>
          <a:p>
            <a:pPr>
              <a:buFont typeface="Wingdings" panose="05000000000000000000" pitchFamily="2" charset="2"/>
              <a:buChar char="§"/>
            </a:pPr>
            <a:r>
              <a:rPr lang="en-US" dirty="0"/>
              <a:t> Parent-Teacher Conferences: September 2023</a:t>
            </a:r>
          </a:p>
          <a:p>
            <a:pPr>
              <a:buFont typeface="Wingdings" panose="05000000000000000000" pitchFamily="2" charset="2"/>
              <a:buChar char="§"/>
            </a:pPr>
            <a:r>
              <a:rPr lang="en-US" dirty="0"/>
              <a:t> Family Math Night: September 26, 2023</a:t>
            </a:r>
          </a:p>
          <a:p>
            <a:pPr>
              <a:buFont typeface="Wingdings" panose="05000000000000000000" pitchFamily="2" charset="2"/>
              <a:buChar char="§"/>
            </a:pPr>
            <a:r>
              <a:rPr lang="en-US" dirty="0"/>
              <a:t> Parent-Teacher Conferences: February 2024</a:t>
            </a:r>
          </a:p>
          <a:p>
            <a:pPr>
              <a:buFont typeface="Wingdings" panose="05000000000000000000" pitchFamily="2" charset="2"/>
              <a:buChar char="§"/>
            </a:pPr>
            <a:r>
              <a:rPr lang="en-US" dirty="0"/>
              <a:t> Family Literacy Night: February 15, 2024</a:t>
            </a:r>
          </a:p>
          <a:p>
            <a:pPr>
              <a:buFont typeface="Wingdings" panose="05000000000000000000" pitchFamily="2" charset="2"/>
              <a:buChar char="§"/>
            </a:pPr>
            <a:r>
              <a:rPr lang="en-US" dirty="0"/>
              <a:t> Title I Revision/Planning &amp; Feedback Meeting: March 14, 2024</a:t>
            </a:r>
          </a:p>
        </p:txBody>
      </p:sp>
    </p:spTree>
    <p:extLst>
      <p:ext uri="{BB962C8B-B14F-4D97-AF65-F5344CB8AC3E}">
        <p14:creationId xmlns:p14="http://schemas.microsoft.com/office/powerpoint/2010/main" val="63787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a:solidFill>
                  <a:schemeClr val="bg1"/>
                </a:solidFill>
              </a:rPr>
              <a:t>Your input on our title I SWP</a:t>
            </a:r>
          </a:p>
        </p:txBody>
      </p:sp>
      <p:pic>
        <p:nvPicPr>
          <p:cNvPr id="4" name="Content Placeholder 3"/>
          <p:cNvPicPr>
            <a:picLocks noGrp="1" noChangeAspect="1"/>
          </p:cNvPicPr>
          <p:nvPr>
            <p:ph idx="1"/>
          </p:nvPr>
        </p:nvPicPr>
        <p:blipFill>
          <a:blip r:embed="rId2"/>
          <a:stretch>
            <a:fillRect/>
          </a:stretch>
        </p:blipFill>
        <p:spPr>
          <a:xfrm>
            <a:off x="2143063" y="2380892"/>
            <a:ext cx="7482202" cy="2552940"/>
          </a:xfrm>
          <a:prstGeom prst="rect">
            <a:avLst/>
          </a:prstGeom>
        </p:spPr>
      </p:pic>
    </p:spTree>
    <p:extLst>
      <p:ext uri="{BB962C8B-B14F-4D97-AF65-F5344CB8AC3E}">
        <p14:creationId xmlns:p14="http://schemas.microsoft.com/office/powerpoint/2010/main" val="293073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20941"/>
            <a:ext cx="10396882" cy="1151965"/>
          </a:xfrm>
          <a:solidFill>
            <a:schemeClr val="accent5">
              <a:lumMod val="75000"/>
            </a:schemeClr>
          </a:solidFill>
        </p:spPr>
        <p:txBody>
          <a:bodyPr>
            <a:normAutofit fontScale="90000"/>
          </a:bodyPr>
          <a:lstStyle/>
          <a:p>
            <a:r>
              <a:rPr lang="en-US" b="1" dirty="0">
                <a:solidFill>
                  <a:schemeClr val="bg1"/>
                </a:solidFill>
              </a:rPr>
              <a:t>School &amp; district parent and family engagement policy-what is it?</a:t>
            </a:r>
          </a:p>
        </p:txBody>
      </p:sp>
      <p:sp>
        <p:nvSpPr>
          <p:cNvPr id="3" name="Content Placeholder 2"/>
          <p:cNvSpPr>
            <a:spLocks noGrp="1"/>
          </p:cNvSpPr>
          <p:nvPr>
            <p:ph idx="1"/>
          </p:nvPr>
        </p:nvSpPr>
        <p:spPr>
          <a:xfrm>
            <a:off x="1024128" y="1895708"/>
            <a:ext cx="9720073" cy="4962292"/>
          </a:xfrm>
        </p:spPr>
        <p:txBody>
          <a:bodyPr>
            <a:noAutofit/>
          </a:bodyPr>
          <a:lstStyle/>
          <a:p>
            <a:r>
              <a:rPr lang="en-US" sz="2800" b="1" dirty="0"/>
              <a:t>Our school receives funding from Title I, part a to strengthen academic achievement.</a:t>
            </a:r>
          </a:p>
          <a:p>
            <a:r>
              <a:rPr lang="en-US" sz="2800" b="1" dirty="0"/>
              <a:t>Our school is required to develop and distribute with parents a parent and family engagement policy that establishes expectations for parent and </a:t>
            </a:r>
            <a:r>
              <a:rPr lang="en-US" sz="2800" b="1"/>
              <a:t>family engagement.</a:t>
            </a:r>
            <a:endParaRPr lang="en-US" sz="2800" b="1" dirty="0"/>
          </a:p>
          <a:p>
            <a:r>
              <a:rPr lang="en-US" sz="2800" b="1" dirty="0"/>
              <a:t>Our school is also required to describe how the school will implement a number of parent and family engagement activities.</a:t>
            </a:r>
          </a:p>
          <a:p>
            <a:r>
              <a:rPr lang="en-US" sz="2800" b="1" dirty="0"/>
              <a:t>Please review the activity calendar and provide input .</a:t>
            </a:r>
          </a:p>
        </p:txBody>
      </p:sp>
    </p:spTree>
    <p:extLst>
      <p:ext uri="{BB962C8B-B14F-4D97-AF65-F5344CB8AC3E}">
        <p14:creationId xmlns:p14="http://schemas.microsoft.com/office/powerpoint/2010/main" val="251687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845" y="123398"/>
            <a:ext cx="10253472" cy="1215875"/>
          </a:xfrm>
          <a:solidFill>
            <a:schemeClr val="accent5">
              <a:lumMod val="75000"/>
            </a:schemeClr>
          </a:solidFill>
        </p:spPr>
        <p:txBody>
          <a:bodyPr>
            <a:normAutofit/>
          </a:bodyPr>
          <a:lstStyle/>
          <a:p>
            <a:r>
              <a:rPr lang="en-US" dirty="0">
                <a:solidFill>
                  <a:schemeClr val="bg1"/>
                </a:solidFill>
              </a:rPr>
              <a:t>District parent and family engagement policy</a:t>
            </a:r>
          </a:p>
        </p:txBody>
      </p:sp>
      <p:pic>
        <p:nvPicPr>
          <p:cNvPr id="7" name="Picture 6"/>
          <p:cNvPicPr>
            <a:picLocks noChangeAspect="1"/>
          </p:cNvPicPr>
          <p:nvPr/>
        </p:nvPicPr>
        <p:blipFill>
          <a:blip r:embed="rId2"/>
          <a:stretch>
            <a:fillRect/>
          </a:stretch>
        </p:blipFill>
        <p:spPr>
          <a:xfrm>
            <a:off x="1393969" y="1339273"/>
            <a:ext cx="8821449" cy="5379892"/>
          </a:xfrm>
          <a:prstGeom prst="rect">
            <a:avLst/>
          </a:prstGeom>
        </p:spPr>
      </p:pic>
      <p:pic>
        <p:nvPicPr>
          <p:cNvPr id="4" name="Picture 3">
            <a:extLst>
              <a:ext uri="{FF2B5EF4-FFF2-40B4-BE49-F238E27FC236}">
                <a16:creationId xmlns:a16="http://schemas.microsoft.com/office/drawing/2014/main" id="{0D060F09-5E4F-9CE6-3927-98B1BA0A1D6C}"/>
              </a:ext>
            </a:extLst>
          </p:cNvPr>
          <p:cNvPicPr>
            <a:picLocks noChangeAspect="1"/>
          </p:cNvPicPr>
          <p:nvPr/>
        </p:nvPicPr>
        <p:blipFill>
          <a:blip r:embed="rId3"/>
          <a:stretch>
            <a:fillRect/>
          </a:stretch>
        </p:blipFill>
        <p:spPr>
          <a:xfrm>
            <a:off x="1495073" y="1390369"/>
            <a:ext cx="4203044" cy="5398404"/>
          </a:xfrm>
          <a:prstGeom prst="rect">
            <a:avLst/>
          </a:prstGeom>
        </p:spPr>
      </p:pic>
      <p:pic>
        <p:nvPicPr>
          <p:cNvPr id="6" name="Picture 5">
            <a:extLst>
              <a:ext uri="{FF2B5EF4-FFF2-40B4-BE49-F238E27FC236}">
                <a16:creationId xmlns:a16="http://schemas.microsoft.com/office/drawing/2014/main" id="{8C5E4F44-6673-A2E2-61ED-572CCCC02183}"/>
              </a:ext>
            </a:extLst>
          </p:cNvPr>
          <p:cNvPicPr>
            <a:picLocks noChangeAspect="1"/>
          </p:cNvPicPr>
          <p:nvPr/>
        </p:nvPicPr>
        <p:blipFill>
          <a:blip r:embed="rId4"/>
          <a:stretch>
            <a:fillRect/>
          </a:stretch>
        </p:blipFill>
        <p:spPr>
          <a:xfrm>
            <a:off x="5748669" y="1404656"/>
            <a:ext cx="4416197" cy="5369829"/>
          </a:xfrm>
          <a:prstGeom prst="rect">
            <a:avLst/>
          </a:prstGeom>
        </p:spPr>
      </p:pic>
    </p:spTree>
    <p:extLst>
      <p:ext uri="{BB962C8B-B14F-4D97-AF65-F5344CB8AC3E}">
        <p14:creationId xmlns:p14="http://schemas.microsoft.com/office/powerpoint/2010/main" val="1779929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3">
      <a:dk1>
        <a:srgbClr val="2E2B21"/>
      </a:dk1>
      <a:lt1>
        <a:srgbClr val="FFFFFF"/>
      </a:lt1>
      <a:dk2>
        <a:srgbClr val="605B4F"/>
      </a:dk2>
      <a:lt2>
        <a:srgbClr val="D8D6BE"/>
      </a:lt2>
      <a:accent1>
        <a:srgbClr val="A9A57C"/>
      </a:accent1>
      <a:accent2>
        <a:srgbClr val="002060"/>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3406</TotalTime>
  <Words>1176</Words>
  <Application>Microsoft Office PowerPoint</Application>
  <PresentationFormat>Widescreen</PresentationFormat>
  <Paragraphs>105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Tw Cen MT</vt:lpstr>
      <vt:lpstr>Tw Cen MT Condensed</vt:lpstr>
      <vt:lpstr>Wingdings</vt:lpstr>
      <vt:lpstr>Wingdings 3</vt:lpstr>
      <vt:lpstr>Integral</vt:lpstr>
      <vt:lpstr>Oak Hill Elementary School Title I stakeholders’ input &amp; Revision MEETING</vt:lpstr>
      <vt:lpstr>Purpose of our meeting</vt:lpstr>
      <vt:lpstr>Title I school-wide plan-what is it?</vt:lpstr>
      <vt:lpstr>2023-2024 Title I  Schoolwide Plan </vt:lpstr>
      <vt:lpstr>2023-2024 Title I  Schoolwide Plan </vt:lpstr>
      <vt:lpstr>2023-2024 Parent Engagement Program and Activities                                                     </vt:lpstr>
      <vt:lpstr>Your input on our title I SWP</vt:lpstr>
      <vt:lpstr>School &amp; district parent and family engagement policy-what is it?</vt:lpstr>
      <vt:lpstr>District parent and family engagement policy</vt:lpstr>
      <vt:lpstr>School parent and family engagement policy </vt:lpstr>
      <vt:lpstr>School parent and family engagement policy </vt:lpstr>
      <vt:lpstr>School parent and family engagement policy </vt:lpstr>
      <vt:lpstr>Your input on district and school engagement policies</vt:lpstr>
      <vt:lpstr>School-parent compact-what is it?</vt:lpstr>
      <vt:lpstr>School-parent compact 2023-2024</vt:lpstr>
      <vt:lpstr>School-Parent Compacts Responsibilities and Focus Areas 2023-2024</vt:lpstr>
      <vt:lpstr>School-Parent Compacts Responsibilities and Focus Areas 2023-2024</vt:lpstr>
      <vt:lpstr>School-Parent Compacts Responsibilities and Focus Areas 2023-2024</vt:lpstr>
      <vt:lpstr>School-Parent Compacts Responsibilities and Focus Areas 2023-2024</vt:lpstr>
      <vt:lpstr>School-Parent Compacts Responsibilities and Focus Areas 2023-2024</vt:lpstr>
      <vt:lpstr>School-Parent Compacts Responsibilities and Focus Areas 2023-2024</vt:lpstr>
      <vt:lpstr>Your input on our school-parent compact</vt:lpstr>
      <vt:lpstr>Building Staff Capacity-What is it?</vt:lpstr>
      <vt:lpstr>Your input on building staff capacity</vt:lpstr>
      <vt:lpstr>Reservations of funds-what is it?</vt:lpstr>
      <vt:lpstr>Your input on how we should use the 1% parent involvement funds</vt:lpstr>
      <vt:lpstr>Comprehensive improvement plan (clip)-what is it?</vt:lpstr>
      <vt:lpstr>PowerPoint Presentation</vt:lpstr>
      <vt:lpstr>Your input on the clip</vt:lpstr>
      <vt:lpstr>2023-2024 Parent survey</vt:lpstr>
      <vt:lpstr>Thank you!</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–Revision meeting stakeholder feedback</dc:title>
  <dc:creator>Ericka Anderson</dc:creator>
  <cp:lastModifiedBy>Stephanie  Valdivia</cp:lastModifiedBy>
  <cp:revision>83</cp:revision>
  <cp:lastPrinted>2022-07-17T20:33:10Z</cp:lastPrinted>
  <dcterms:created xsi:type="dcterms:W3CDTF">2016-05-05T16:01:41Z</dcterms:created>
  <dcterms:modified xsi:type="dcterms:W3CDTF">2024-01-31T18:30:07Z</dcterms:modified>
</cp:coreProperties>
</file>